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8" r:id="rId9"/>
    <p:sldId id="271" r:id="rId10"/>
    <p:sldId id="272" r:id="rId11"/>
    <p:sldId id="274" r:id="rId12"/>
    <p:sldId id="276" r:id="rId13"/>
    <p:sldId id="277" r:id="rId14"/>
    <p:sldId id="278" r:id="rId15"/>
    <p:sldId id="280" r:id="rId16"/>
  </p:sldIdLst>
  <p:sldSz cx="12190413" cy="6859588"/>
  <p:notesSz cx="9144000" cy="6858000"/>
  <p:defaultTextStyle>
    <a:defPPr>
      <a:defRPr lang="ru-RU"/>
    </a:defPPr>
    <a:lvl1pPr marL="0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82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965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447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29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412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894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376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859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3CC10-C337-4320-A1CC-874F87B30EBB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62E5F-3E8A-47B6-8546-AEBFE2257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82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65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447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29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12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894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376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859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2E5F-3E8A-47B6-8546-AEBFE2257C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3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3867816"/>
            <a:ext cx="12190413" cy="299177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12190413" cy="386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2652926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805" y="5053717"/>
            <a:ext cx="7515036" cy="882323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968" y="3133017"/>
            <a:ext cx="9565889" cy="1793582"/>
          </a:xfrm>
          <a:effectLst/>
        </p:spPr>
        <p:txBody>
          <a:bodyPr>
            <a:noAutofit/>
          </a:bodyPr>
          <a:lstStyle>
            <a:lvl1pPr marL="730075" indent="-521482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9670" y="731689"/>
            <a:ext cx="8533289" cy="3475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145" y="376605"/>
            <a:ext cx="2742843" cy="52395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1576" y="731689"/>
            <a:ext cx="6438212" cy="4895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803" y="731689"/>
            <a:ext cx="8533289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67816"/>
            <a:ext cx="12190413" cy="299177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0413" cy="386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2652926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74" y="2173151"/>
            <a:ext cx="7954520" cy="2423907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233" y="4608580"/>
            <a:ext cx="7959624" cy="83565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800" y="731689"/>
            <a:ext cx="4461692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0" y="731689"/>
            <a:ext cx="4461692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01" y="731690"/>
            <a:ext cx="4461692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482" indent="0">
              <a:buNone/>
              <a:defRPr sz="2300" b="1"/>
            </a:lvl2pPr>
            <a:lvl3pPr marL="1042965" indent="0">
              <a:buNone/>
              <a:defRPr sz="2100" b="1"/>
            </a:lvl3pPr>
            <a:lvl4pPr marL="1564447" indent="0">
              <a:buNone/>
              <a:defRPr sz="1800" b="1"/>
            </a:lvl4pPr>
            <a:lvl5pPr marL="2085929" indent="0">
              <a:buNone/>
              <a:defRPr sz="1800" b="1"/>
            </a:lvl5pPr>
            <a:lvl6pPr marL="2607412" indent="0">
              <a:buNone/>
              <a:defRPr sz="1800" b="1"/>
            </a:lvl6pPr>
            <a:lvl7pPr marL="3128894" indent="0">
              <a:buNone/>
              <a:defRPr sz="1800" b="1"/>
            </a:lvl7pPr>
            <a:lvl8pPr marL="3650376" indent="0">
              <a:buNone/>
              <a:defRPr sz="1800" b="1"/>
            </a:lvl8pPr>
            <a:lvl9pPr marL="417185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729" y="1400652"/>
            <a:ext cx="4461692" cy="274383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597" y="731690"/>
            <a:ext cx="4461692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482" indent="0">
              <a:buNone/>
              <a:defRPr sz="2300" b="1"/>
            </a:lvl2pPr>
            <a:lvl3pPr marL="1042965" indent="0">
              <a:buNone/>
              <a:defRPr sz="2100" b="1"/>
            </a:lvl3pPr>
            <a:lvl4pPr marL="1564447" indent="0">
              <a:buNone/>
              <a:defRPr sz="1800" b="1"/>
            </a:lvl4pPr>
            <a:lvl5pPr marL="2085929" indent="0">
              <a:buNone/>
              <a:defRPr sz="1800" b="1"/>
            </a:lvl5pPr>
            <a:lvl6pPr marL="2607412" indent="0">
              <a:buNone/>
              <a:defRPr sz="1800" b="1"/>
            </a:lvl6pPr>
            <a:lvl7pPr marL="3128894" indent="0">
              <a:buNone/>
              <a:defRPr sz="1800" b="1"/>
            </a:lvl7pPr>
            <a:lvl8pPr marL="3650376" indent="0">
              <a:buNone/>
              <a:defRPr sz="1800" b="1"/>
            </a:lvl8pPr>
            <a:lvl9pPr marL="4171859" indent="0">
              <a:buNone/>
              <a:defRPr sz="1800" b="1"/>
            </a:lvl9pPr>
          </a:lstStyle>
          <a:p>
            <a:pPr marL="0" lvl="0" indent="0" algn="ctr" defTabSz="1042965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0" y="1399357"/>
            <a:ext cx="4461692" cy="274383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50" y="2210314"/>
            <a:ext cx="4847482" cy="1258785"/>
          </a:xfrm>
          <a:effectLst/>
        </p:spPr>
        <p:txBody>
          <a:bodyPr anchor="b">
            <a:noAutofit/>
          </a:bodyPr>
          <a:lstStyle>
            <a:lvl1pPr marL="260741" indent="-260741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892" y="731691"/>
            <a:ext cx="5355417" cy="4895864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169" y="3498613"/>
            <a:ext cx="4517625" cy="2140014"/>
          </a:xfrm>
        </p:spPr>
        <p:txBody>
          <a:bodyPr/>
          <a:lstStyle>
            <a:lvl1pPr marL="0" indent="0">
              <a:buNone/>
              <a:defRPr sz="1600"/>
            </a:lvl1pPr>
            <a:lvl2pPr marL="521482" indent="0">
              <a:buNone/>
              <a:defRPr sz="1400"/>
            </a:lvl2pPr>
            <a:lvl3pPr marL="1042965" indent="0">
              <a:buNone/>
              <a:defRPr sz="1100"/>
            </a:lvl3pPr>
            <a:lvl4pPr marL="1564447" indent="0">
              <a:buNone/>
              <a:defRPr sz="1000"/>
            </a:lvl4pPr>
            <a:lvl5pPr marL="2085929" indent="0">
              <a:buNone/>
              <a:defRPr sz="1000"/>
            </a:lvl5pPr>
            <a:lvl6pPr marL="2607412" indent="0">
              <a:buNone/>
              <a:defRPr sz="1000"/>
            </a:lvl6pPr>
            <a:lvl7pPr marL="3128894" indent="0">
              <a:buNone/>
              <a:defRPr sz="1000"/>
            </a:lvl7pPr>
            <a:lvl8pPr marL="3650376" indent="0">
              <a:buNone/>
              <a:defRPr sz="1000"/>
            </a:lvl8pPr>
            <a:lvl9pPr marL="41718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867816"/>
            <a:ext cx="12190413" cy="299177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12190413" cy="3867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2652926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123" y="1143266"/>
            <a:ext cx="5485686" cy="312853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482" indent="0">
              <a:buNone/>
              <a:defRPr sz="3200"/>
            </a:lvl2pPr>
            <a:lvl3pPr marL="1042965" indent="0">
              <a:buNone/>
              <a:defRPr sz="2700"/>
            </a:lvl3pPr>
            <a:lvl4pPr marL="1564447" indent="0">
              <a:buNone/>
              <a:defRPr sz="2300"/>
            </a:lvl4pPr>
            <a:lvl5pPr marL="2085929" indent="0">
              <a:buNone/>
              <a:defRPr sz="2300"/>
            </a:lvl5pPr>
            <a:lvl6pPr marL="2607412" indent="0">
              <a:buNone/>
              <a:defRPr sz="2300"/>
            </a:lvl6pPr>
            <a:lvl7pPr marL="3128894" indent="0">
              <a:buNone/>
              <a:defRPr sz="2300"/>
            </a:lvl7pPr>
            <a:lvl8pPr marL="3650376" indent="0">
              <a:buNone/>
              <a:defRPr sz="2300"/>
            </a:lvl8pPr>
            <a:lvl9pPr marL="4171859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365" y="1010721"/>
            <a:ext cx="4924845" cy="2163521"/>
          </a:xfrm>
        </p:spPr>
        <p:txBody>
          <a:bodyPr anchor="b"/>
          <a:lstStyle>
            <a:lvl1pPr marL="208593" indent="-208593">
              <a:buFont typeface="Georgia" pitchFamily="18" charset="0"/>
              <a:buChar char="*"/>
              <a:defRPr sz="1800"/>
            </a:lvl1pPr>
            <a:lvl2pPr marL="521482" indent="0">
              <a:buNone/>
              <a:defRPr sz="1400"/>
            </a:lvl2pPr>
            <a:lvl3pPr marL="1042965" indent="0">
              <a:buNone/>
              <a:defRPr sz="1100"/>
            </a:lvl3pPr>
            <a:lvl4pPr marL="1564447" indent="0">
              <a:buNone/>
              <a:defRPr sz="1000"/>
            </a:lvl4pPr>
            <a:lvl5pPr marL="2085929" indent="0">
              <a:buNone/>
              <a:defRPr sz="1000"/>
            </a:lvl5pPr>
            <a:lvl6pPr marL="2607412" indent="0">
              <a:buNone/>
              <a:defRPr sz="1000"/>
            </a:lvl6pPr>
            <a:lvl7pPr marL="3128894" indent="0">
              <a:buNone/>
              <a:defRPr sz="1000"/>
            </a:lvl7pPr>
            <a:lvl8pPr marL="3650376" indent="0">
              <a:buNone/>
              <a:defRPr sz="1000"/>
            </a:lvl8pPr>
            <a:lvl9pPr marL="41718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5" y="4465455"/>
            <a:ext cx="8510277" cy="1143265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106582"/>
            <a:ext cx="12190413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0413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376917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6" tIns="52148" rIns="104296" bIns="5214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0742" y="4373181"/>
            <a:ext cx="8682218" cy="1143265"/>
          </a:xfrm>
          <a:prstGeom prst="rect">
            <a:avLst/>
          </a:prstGeom>
          <a:effectLst/>
        </p:spPr>
        <p:txBody>
          <a:bodyPr vert="horz" lIns="104296" tIns="52148" rIns="104296" bIns="52148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03" y="732430"/>
            <a:ext cx="8533289" cy="3475525"/>
          </a:xfrm>
          <a:prstGeom prst="rect">
            <a:avLst/>
          </a:prstGeom>
        </p:spPr>
        <p:txBody>
          <a:bodyPr vert="horz" lIns="104296" tIns="52148" rIns="104296" bIns="521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30" y="6173631"/>
            <a:ext cx="3352364" cy="365209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44E1B1-0CA9-4B0C-A349-479D4812CF2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23" y="6173631"/>
            <a:ext cx="4469820" cy="365209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9339" y="6173631"/>
            <a:ext cx="2438083" cy="365209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C2CA74-9013-4B94-92CB-7434B2C2A1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65038" indent="-365038" algn="r" defTabSz="1042965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41" indent="-208593" algn="l" defTabSz="1042965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779" indent="-208593" algn="l" defTabSz="1042965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668" indent="-208593" algn="l" defTabSz="1042965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558" indent="-208593" algn="l" defTabSz="1042965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306" indent="-208593" algn="l" defTabSz="1042965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196" indent="-208593" algn="l" defTabSz="1042965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374" indent="-208593" algn="l" defTabSz="1042965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412" indent="-208593" algn="l" defTabSz="1042965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590" indent="-208593" algn="l" defTabSz="1042965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5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7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2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4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6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5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55046" y="4213346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u="sng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Кунгурцева</a:t>
            </a:r>
            <a:r>
              <a:rPr lang="ru-RU" sz="30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Ивановна</a:t>
            </a:r>
            <a:br>
              <a:rPr lang="ru-RU" sz="30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сектором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массовой работе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Троицкого межпоселенческого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культуры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ната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8" y="189434"/>
            <a:ext cx="4134652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75126" y="188774"/>
            <a:ext cx="6609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«Троицкий многофункциональный культурный центр»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участника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Губернаторского конкурса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работник культуры года»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клубный работник»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75326" y="6278103"/>
            <a:ext cx="48096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Троицкое 2020 г.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81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42" y="189434"/>
            <a:ext cx="4079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разработки</a:t>
            </a:r>
            <a:endParaRPr lang="ru-RU" sz="32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50" y="774209"/>
            <a:ext cx="10801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КДУ Троицкого района за последние годы можно отметить повышение интереса к работе по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инвалидов средствами культуры и искусства. Совершенно очевидно, что без совместных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усилий социологов, психологов, педагогов и специалистов культурно-досуговых учреждений, процесс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социально-культурной реабилитации людей с ограниченными возможностями здоровья невозможен. Поэтому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разработана Районная целевая программа по организации работы с инвалидами и людьми с ОВЗ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Троицкого района «Весь мир передо мной» на 2018-2020 годы.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в себя комплекс мероприятий, направленных на формирование единой системы профилактики инвалидности, обеспечение социального развития, адаптации, реабилитации и интеграции людей с ограниченными возможностями.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 внедрение новых форм развития, и демонстрация творческих достижений и талантов, расширение географии и состава участников фестивалей, выставок, конкурсов, в которых они реализуют свои возможности. Надо отметить, что клубная система не в состоянии самостоятельно удовлетворить возросший спрос, который предъявляется к досуговой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КДУ стали уделять все больше внимания межведомственному взаимодействию в работе с инвалидами. Приведем лишь несколько примеров партнерства КДУ с другими социальными институтами: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Троицкий Психоневрологический интернат, Управление социальной защиты населения, общество инвалидов, Управление социальной защиты населения (с. Троицкое); Петровская коррекционная школа, (Петровский СДК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по 10 декабря проходила декада людей с ОВЗ. В ее рамках прошел районный онлайн фестиваль «Творчество без границ». Фестиваль проходил по шести номинациям Художественное слово, изобразительное искусство, декоративно- прикладное творчество, вокал, хореография, инструментальное исполнительство. В фестивале приняли участие жители семи сел района: Боровлянки, Большой Речки, Троицкое, Петровки, Горнового, Белого, пос. Гордеевский.  Основная идея фестиваля: вдохновить людей на безграничное желание жить полноценной жизнью. В фестивале приняли участие замечательные люди, жизнелюбию и таланту которых, можно только позавидовать.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778" y="0"/>
            <a:ext cx="2349674" cy="2349674"/>
          </a:xfrm>
          <a:prstGeom prst="rect">
            <a:avLst/>
          </a:prstGeom>
          <a:noFill/>
          <a:ln>
            <a:noFill/>
          </a:ln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126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470" y="189432"/>
            <a:ext cx="8372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районных целевых программ</a:t>
            </a:r>
            <a:endParaRPr lang="ru-RU" sz="36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124" y="835764"/>
            <a:ext cx="78933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семейных ценностей является приоритетным направлением в работе КДУ района. Как составная часть нравственно-эстетической культуры немаловажное значение имеют традиции общения и взаимоотношений в семье. Поэтому была разработана Районная целевая комплексная программа, в рамках реализации первого этапа концепции государственной политики в Алтайском крае «Семья в новом веке» на 2018 – 2020 годы.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задачами программы являются: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семейных ценностей среди детей, подростков и молодежи;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молодежи к созданию семьи;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ответственного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родительской культуры и образования;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 развитие семейных традиций;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национальных семейных традиций;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здорового образа жизни среди детей, молодежи и родителей;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информационной компании, направленной на укрепление престижа и роли семьи в обществе.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программы, во всех КДУ района регулярно проводятся циклы мероприятий, посвященных Международному женскому Дню, Дню Отца, Дню семьи, любви и верности, Дню матери, которые включают в себя различные формы культурно-досуговой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24 июля по 21 августа 2020 года в Троицком МДК прошел дистанционный районный фото-видео конкурс «Моя незабываемая свадьба»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проводился по номинациям: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«Зимняя сказка» (брак заключен в декабре, январе, феврале);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«Весны волшебное звучанье» (брак заключен в марте, апреле, мае);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«Лето, ах, лето!» (брак заключен в июне, июле, августе)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«Золотая осень» (брак заключен в сентябре, октябре, ноябре).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Свадьба - важное событие в жизни каждого человека, создающего семью. Совершенно неважно, будете ли вы следовать общепринятым свадебным традициям или придумаете свой оригинальный ритуал. Самое главное — чтобы этот день стал для молодых настоящим праздником и запомнился на всю жизнь.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Администратор\Desktop\презентация\Кунгурцева Н.И фото\Моя незабываемая свадьба\Александр и Анастасия Бердюгины с. Троицк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3501549"/>
            <a:ext cx="2088232" cy="313357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презентация\Кунгурцева Н.И фото\Моя незабываемая свадьба\Артем и Юлия Москалевы с. Загайно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835763"/>
            <a:ext cx="3827640" cy="254179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67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0" y="29777"/>
            <a:ext cx="8210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районных целевых программ</a:t>
            </a:r>
            <a:endParaRPr lang="ru-RU" sz="36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700" y="676108"/>
            <a:ext cx="119533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работает программа по «Сохранению и развитию традиционной народной культуры в Троицком районе Алтайского края».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деятельности КДУ Троицкого района по сохранению и развитию традиционной культуры в 2020 году стали традиционные праздники и обряды, песенный фольклор.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КДУ являются центрами подлинного развития традиционной народной культуры. 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традиция жила, ее нужно нести в общество. Современный зритель хочет знать старинные обряды и традиции, слушать песни своей земли. Именно поэтому работники клубных учреждений большое внимание уделяют популяризации и проведению традиционных народных праздников: «Рождественские праздники», «Колядки», «Крещение», «Масленичные гуляния», «Проводы зимы», «Праздник Пасхи», «Праздник Троицы», «Праздник Ивана Купала».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таких мероприятий обеспечивается за счет привлечения широкой общественности.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Следуя традициям русского народа, </a:t>
            </a:r>
            <a:r>
              <a:rPr lang="ru-RU" sz="15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тройчане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ежегодно отмечать праздник Троицы в нашем районе. И этот год не стал исключением.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"Троицкий многофункциональный культурный центр" при поддержке комитета Алтайского края Троицкого района по социальной политике с 1 по 7 июня 2020 года объявил конкурс плетения венков к празднику Святой Троицы «Венок – веночек, в букет цветочек»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24 июля по 14 августа 2020 года проводился дистанционный районный конкурс, посвященный празднику Яблочного Спаса «Яблочное лето».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было заявлено три номинации: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сценариев «Яблочные фантазии»;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фото-видео работ кулинарных рецептов «Яблочное ассорти»;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вокального исполнения «Песни с яблочным вкусом».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23сентября - День осеннего равноденствия. День Петра и Павла - рябинников. В этот день собирали рябину, украшали ею жилища. Рябина – одно из наиболее любимых и почитаемых деревьев в России. Этому стройному облику с белоснежным душистым цветком, яркими плодами, немало сложено песен и стихов. с 4 по 18 сентября 2020 года Троицким МДК проводился конкурс, посвященный празднику   Петра и Павла рябинников по трем номинациям: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сценариев «Рябиновые мотивы»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конкурс «Рябиновый венок»</a:t>
            </a: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вокального исполнения «В рябине песен русская душа».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702" y="5411694"/>
            <a:ext cx="1156678" cy="125072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474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747" y="1103386"/>
            <a:ext cx="10069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Троицкого межпоселенческого Дома культуры, режиссером которых является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Ивановна, освещаются в средствах массовой информации.  Налажена тесная связь с редакцией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газеты «На земле Троицкой» - только в 2020 году автор 9 публикаций.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694" y="214048"/>
            <a:ext cx="2818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 в СМИ</a:t>
            </a:r>
            <a:endParaRPr lang="ru-RU" sz="32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C:\Users\Администратор\Desktop\презентация\Новая папка\20210128_1634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r="26737"/>
          <a:stretch/>
        </p:blipFill>
        <p:spPr bwMode="auto">
          <a:xfrm>
            <a:off x="2854846" y="2025283"/>
            <a:ext cx="6336705" cy="4679015"/>
          </a:xfrm>
          <a:prstGeom prst="rect">
            <a:avLst/>
          </a:prstGeom>
          <a:noFill/>
          <a:ln>
            <a:solidFill>
              <a:srgbClr val="66FF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783" y="148280"/>
            <a:ext cx="2439394" cy="24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966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42" y="189434"/>
            <a:ext cx="7303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о работе </a:t>
            </a:r>
            <a:r>
              <a:rPr lang="ru-RU" sz="3600" u="sng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Кунгурцевой</a:t>
            </a:r>
            <a:r>
              <a:rPr lang="ru-RU" sz="36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И.</a:t>
            </a:r>
            <a:endParaRPr lang="ru-RU" sz="36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542" y="835764"/>
            <a:ext cx="118093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«Культработник – это не просто работа, а состояние души!</a:t>
            </a:r>
          </a:p>
          <a:p>
            <a:r>
              <a:rPr lang="ru-RU" sz="13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Кунгурцева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Ивановна пришла в профессию культработника двадцать девять лет назад. Знаю её как человека, творческий потенциал которого, неиссякаем. Добилась многого и доказала это в своей работе.</a:t>
            </a:r>
          </a:p>
          <a:p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всего времени, участвовала в художественной самодеятельности, поёт на сцене районного Дома культуры, активно участвует в краевых конкурсах где занимает первые места, что свидетельствует множество грамот и дипломов.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этого, Наталья Ивановна </a:t>
            </a:r>
            <a:r>
              <a:rPr lang="ru-RU" sz="13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разработавыет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сценарии для предстоящих мероприятий, анализируя просматривая многочисленные журналы, клубные репертуары или придумывает их сама. Отдача от её работы, колоссальная. Она умница во всем и относится к своему делу с душой!</a:t>
            </a:r>
          </a:p>
          <a:p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она является руководителем народного вокально ансамбля «</a:t>
            </a:r>
            <a:r>
              <a:rPr lang="ru-RU" sz="13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Тройчане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коллектив ведет активную концертную деятельность. Ансамблю заслуженно присвоено звание «НАРОДНЫЙ», что означает, он,  достиг высокого уровня в своей творческой и исполнительской деятельности и регулярный показ своих творческих достижений...</a:t>
            </a:r>
          </a:p>
          <a:p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всей души желаю, чтобы профессия культработника стала настоящим благом для населения. Пусть каждое новое поколение будет благодарно вам за сохранение и развитие культуры. Вселяйте веру в души людей, дарите любовь, мир и хорошее настроение. Ведь в лице Натальи Ивановны мы увидели не только «и чтеца, и жнеца», но увлеченного, любящего свое дело человека.»</a:t>
            </a:r>
          </a:p>
          <a:p>
            <a:pPr algn="r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Троицкого районного Совета депутатов </a:t>
            </a:r>
            <a:r>
              <a:rPr lang="ru-RU" sz="13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Гвинджилия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Ю.</a:t>
            </a:r>
          </a:p>
          <a:p>
            <a:pPr algn="r"/>
            <a:endParaRPr lang="ru-RU" sz="13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«Кунгурцева Наталья Ивановна —  заведующая сектором по массовой работе Троицкого межпоселенческого Дома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10 лет. За эти годы она на этом поприще показала себя как грамотный и профессиональный специалист. Наталья Ивановна недаром является душой коллектива, потому что все, что она делает, вызывает восторг и уважение работников не только Троицкого ДК, но и жителей района, перед которыми она часто выступает со своими концертами и проектами. Под ее руководством с огромным удовольствием занимаются артисты ансамбля «Тройчане», а также дети и люди пожилого возраста. Ежегодно в селах Троицкого района и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пунктах соседних районов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её руководством творческие коллективы проводят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вечера и концерты, посвященные православным праздникам и народным традициям России.  В таких мероприятиях, как правило, участвуют многие односельчане. Огромную роль сыграла Наталья Ивановна Кунгурцева в районных проектах: «Зажгите свечи в нашу память», посвящённый детям блокадного Ленинграда и «Защитникам Отечества», посвященный сбору денег на создание памятников в с. Боровлянка и с. Троицком в 2012 — 2017 годах. Было проведено более 25 марафонов памяти, собрано около миллиона рублей на сооружение этих памятников. Наталья Ивановна осуществляла в этих проектах одну из главных ролей: она являлась режиссером и исполнителем патриотических номеров и видеосюжетов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Зрелищное выступление Натальи Ивановны и ее артистов всегда является гвоздем любого концерта. Скромная в быту, доброжелательная и исполнительная, она с первых дней жизни в нашем селе стала уважаемым и востребованным человеком.  Без нее не проходит ни одно мероприятие в районе, а участие ее коллектива в зональных и краевых конкурсах отмечено дипломами первой степени.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для нее награда, как и для любого артиста, это любовь и признание зрителей и членов родного коллектива.»</a:t>
            </a:r>
          </a:p>
          <a:p>
            <a:pPr algn="r"/>
            <a:r>
              <a:rPr lang="ru-RU" sz="1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деятель Троицкого района, лауреат Губернаторской премии им. Г.С. Титова Каркавина В.М.</a:t>
            </a:r>
            <a:endParaRPr lang="ru-RU" sz="13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44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578" y="45418"/>
            <a:ext cx="53201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о работе </a:t>
            </a:r>
            <a:r>
              <a:rPr lang="ru-RU" sz="2600" u="sng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Кунгурцевой</a:t>
            </a:r>
            <a:r>
              <a:rPr lang="ru-RU" sz="26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И.</a:t>
            </a:r>
            <a:endParaRPr lang="ru-RU" sz="26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578" y="537861"/>
            <a:ext cx="1195332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работаю в Доме культуры с 2017 года. За это время мне очень часто довелось работать над организацией мероприятий вместе с Натальей Ивановной. Она регулярно показывает себя как наставник, грамотный и опытный специалист, справедливый и компетентный руководитель народного ансамбля «Тройчане», креативный режиссёр массовых мероприятий и представлений, имеющий особый взгляд на формирование сценарного хода.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Наталью Ивановну отличает должный уровень ответственности и активности в профессиональной деятельности. Она занимается развитием и сохранением русской традиционной культуры, неоднократно мы вместе готовили концепцию демографического развития, что в очередной раз показывает разносторонность в подходе к профессиональной деятельности.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Ивановна никогда не отказывается помочь при подготовке мероприятий другими специалистами, и всегда сама принимает в них участие. Её можно увидеть не только за подготовкой сценариев, но и в качестве педагога по сценической речи, и в разных ролях на сцене.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жизненная позиция Натальи Ивановны пользуется авторитетом у коллег, к ней прислушиваются и с ней советуются. Она творческий человек, работает с энтузиазмом и «огнём в глазах», постоянно повышает свои профессиональные навыки через участие в курсах повышения квалификации. Наталья Ивановна корректна, пунктуальна, ответственна и доброжелательна.» </a:t>
            </a:r>
          </a:p>
          <a:p>
            <a:pPr algn="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сектором по работе с молодёжью Илларионова Татьяна Сергеевна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Ивановна – заведующая сектором по массовой работе Троицкого межпоселенческого Дома культуры Муниципального бюджетного учреждения культуры «Троицкий многофункциональный культурный центр», режиссёр народного вокального ансамбля «Тройчане». Образование средне – специальное. Окончила Алтайское КПУ. В МБУК «ТМЦКС» работает с 2011 года. Стаж работы в сфере культуры составляет 29 лет.   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работы в Троицком межпоселенческом Доме культуры Наталья Ивановна зарекомендовала себя как грамотный специалист, знающий своё дело. К работе относится с инициативой, творчески, с полной ответственностью и отдачей. Она – профессионал высокого класса, так как профессиональные знания подкреплены у нее практикой работы и любовью к своему делу. Отличается креативным подходом к работе, восприимчива к инновациям и активно воплощает их в жизнь, обладает такими личными качествами как трудолюбие, творчество, добросовестность, ответственность.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уровень профессиональных знаний и образования.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Ивановна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хороший сценарист, режиссёр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Дома культуры,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краевых фестивалей и конкурсов. Неоднократно становилась победителем краевых конкурсов, как сценарист и режиссёр. В 2020 году приняла участие в краевом конкурсе сценариев «Гордись, земля, людьми такими!», награждена Дипломом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авторские программы и методические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разработки, районные целевые программы. Успешная реализация программ будет продолжаться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последующие годы.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Ивановна успешно руководит работой вокального ансамбля «Тройчане», хора «Русская песня» и студии сольного пения «Дебют». В 2017 году вокальному ансамблю «Тройчане» было присвоено звание «Народный». Ансамбль успешно выступает и на краевых фестивалях и конкурсах, в 2020 году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Краевом фестивале вокально – хорового искусства им. Л.С. Калинкина, посвящённом 75-летию Великой Победы, ансамбль награждён Дипломом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Натальи Ивановны коллективы ведут активную концертную деятельность, повышая тем самым своё исполнительское мастерство. Обладая хорошими музыкальными данными, Наталья Ивановна много работает над подбором репертуара для своих коллективов и вокалистов района, качеством исполнения номеров, хореографическими разводками.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участвует в общественной жизни коллектива, среди коллег пользуется уважением и авторитетом.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и преданность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любовь к песне, за многолетний труд, преданность выбранной профессии Наталья Ивановна неоднократно награждалась почётными грамотами, дипломами, ценными подарками Администрации Троицкого района, Комитета Троицкого района Алтайского края по культуре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руководитель Ельчина Л.Г.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endParaRPr lang="ru-RU" sz="11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51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796" y="202318"/>
            <a:ext cx="367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 себе…</a:t>
            </a:r>
            <a:endParaRPr lang="ru-RU" sz="36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214" y="894202"/>
            <a:ext cx="609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для меня значит быть работником культуры?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работой, дышать творчеством!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30" y="202318"/>
            <a:ext cx="2082680" cy="14305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8214" y="1686152"/>
            <a:ext cx="11982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 известный французский писатель и поэт Антуан де Сент-Экзюпери считает, что культура – это внутреннее содержание человека, которое открывается ему через упорный труд, верования, обычаи и знания, накопленные веками. И я разделяю его точку зрения!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культура – это внутренняя, душевная составляющая, при которой человек живет в гармонии с окружающим миром и самим собой, осознает свою значимость.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работником культуры – это значит успешно заниматься любимым и понятным для себя делом. Жить работой, дышать творчеством, отдыхать задумками!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 быть в центре самых интересных, увлекательных дел и ярких событий!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214" y="4289654"/>
            <a:ext cx="117415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работником культуры – значит опираться в своей работе на сплочённый круг единомышленников и почти 10 лет быть руководителем певческих коллективов, где каждый по-особенному дорог и незаменим!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работником культуры, значит стараться всегда находить что-то новое, необычное, чтобы в очередной раз дарить людям бурю положительных эмоций, впечатлений, удивлять и радовать всех окружающих!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на протяжении многих лет быть коллегой самых активных и позитивных людей, умеющих сделать жизнь простого человека разнообразной и незабываемой!»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92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573" y="261440"/>
            <a:ext cx="5492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</a:t>
            </a:r>
            <a:endParaRPr lang="ru-RU" sz="36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668" y="942912"/>
            <a:ext cx="115291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ТМДК заведующий сектором по массовой работе: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режиссёрско-постановочную работу массовых представлений, мероприятий, концертных номеров и программ в соответствии с планом работы ТМДК;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азрабатывает концепции массовых культурно-зрелищных программ различной тематики;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 работу по созданию массовых представлений и праздников;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подбирает необходимый литературный, музыкальный, песенный материал, состав исполнителей;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к участию в массовых мероприятиях творческие коллективы ТМДК, общественные организации, коллективы художественной самодеятельности СКДЦ и СДД, отдельных исполнителей и других творческих работников, проводит с ними репетиции;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беспечивает координацию действий в создании массового представления.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582" y="451018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регулярно использует ИКТ.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расширяет свой кругозор: много читает, общается с интересными людьми, зарегистрирована на различных сайтах, в Интернете.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ТМДК ведет активную разноплановую работу с людьми среднего и пожилого возраста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263" y="4113011"/>
            <a:ext cx="2568575" cy="2498725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16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902" y="743464"/>
            <a:ext cx="11700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Ивановна в должности заведующей сектором по массовой работе Троицкого МДК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общий стаж в культуре - 29 лет. Все значимые мероприятия района проходят с непосредственным её участием.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2020 году режиссер следующих праздничных и концертных программ, районных и межрайонных фестивалей, конкурсов: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918" y="119167"/>
            <a:ext cx="7740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36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722" y="1827327"/>
            <a:ext cx="118631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патриотический фестиваль творчества «Во славу Отечества», посвящённый Году памяти и славы, 75-летию Победы в ВОВ 1941 – 1945 г.;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сценариев «Праздник Святой Троицы», фото конкурс «Лучший Троицкий венок»;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Межрайонный онлайн - фестиваль шансона «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Ээхх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Разгуляй»;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сценариев «Купальский хоровод», посвящённый празднику «Ивана Купала»;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онлайн - конкурс вокального искусства «Семья - счастливая планета», который прошёл в рамках краевого праздника «Единый клубный день «Её величество - семья» и в рамках реализации районной целевой программы по «Сохранению и развитию традиционной народной культуры Троицкого района» на 2018-2020 годы;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районный фото и видео конкурс «Моя незабываемая свадьба»;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районный конкурс, посвященный празднику Яблочного Спаса, «Яблочное лето»;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«Рябинины именины», посвящённый празднику Петра и Павла рябинников и празднику «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Осенины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сценариев, посвящённый празднику Покрова Пресвятой Богородицы «Покровский хоровод».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дистанционный фестиваль людей пожилого возраста «Ритмы осени»;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дистанционный фестиваль-конкурс национальных культур народов, населяющих Алтайский край «Шире круг», посвящённый Дню народного единства;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онлайн фестиваль людей с ограниченными возможностями здоровья «Творчество без границ»;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Концертная онлайн программа, посвященная Дню Государственного флага Российской Федерации «Гордо реет флаг Российский»;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Концертная онлайн программа «И помнит мир спасенный», посвященная 75–летию Победы в ВОВ, Дню воинской славы и памятных дат;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Праздничное видео-поздравление, посвященное Дню работников леса и лесоперерабатывающей промышленности «Слава вам, труженики леса!»;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видео-поздравление, посвященное Дню работников дошкольного образования «Вся жизнь – игра»;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Праздничная концертная онлайн программа, посвященная Дню матери «Любовью материнской мы согреты»;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праздничная онлайн программа «Чудеса под Новый год».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67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истратор\Desktop\презентация\Кунгурцева Н.И фото\Моя незабываемая свадьба\Дмитрий и Татьяна Сапрыгины с. Троицк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3" y="139248"/>
            <a:ext cx="3024335" cy="269827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презентация\Кунгурцева Н.И фото\Творчество без границ\Наталья Чащихина Петровская ОШ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86" y="33958"/>
            <a:ext cx="5868437" cy="329646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истратор\Desktop\презентация\Кунгурцева Н.И фото\традиционная культура буклет\2 именины у рябин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0" y="3141762"/>
            <a:ext cx="2494336" cy="352779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дминистратор\Desktop\презентация\Кунгурцева Н.И фото\День семьи любви и верности\с.Боровлянка, семья Алхимовых, Счастливы вместе!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3717826"/>
            <a:ext cx="4171475" cy="280054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дминистратор\Desktop\презентация\Кунгурцева Н.И фото\Троица\Екатерина Матрохина Ирина Анохина Елизавета Петушкова с Хайрюзов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0" y="3832977"/>
            <a:ext cx="3512913" cy="25702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02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50" y="904531"/>
            <a:ext cx="9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усиления роли семьи в государстве, сохранения памяти о православных святых Петра и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Февронии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Муромских, символизирующих любовь, верность и милосердие,  а также преемственности лучших семейных традиций, МБУК "Троицкий многофункциональный культурный центр в рамках краевого праздника «Единый клубный день «Её величество - семья», с 17 июня по 6 июля  провел ряд мероприятий, посвященных Всероссийскому дню семьи, любви и верности: 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районный конкурс сценариев «Ее величество – семья»;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районный фотоконкурс «Семья, любовь и верность»;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районный конкурс плакатов «Мы счастливы, потому, что вместе»;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районный конкурса вокального искусства «Семья – счастливая планета». 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50" y="310197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8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дминистратор\Desktop\презентация\Кунгурцева Н.И фото\День семьи любви и верности\Семья Чепаревых с. Петровка Большая дружная семья- большая радость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-23360"/>
            <a:ext cx="2205336" cy="2940448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558" y="3069754"/>
            <a:ext cx="91450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ноября в День Народного Единства в Троицком МДК прошел VII районный онлайн фестиваль-конкурс национальных культур народов, населяющих Алтайский край, «Шире круг»!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фестивале-конкурсе приняли участие: с. Троицкое, с. Хайрюзовка, с. Большая Речка, с. Боровлянка, с. Зеленая Поляна, пос. Гордеевский, с. Озеро – Петровское, с. Ельцовка.</a:t>
            </a:r>
          </a:p>
          <a:p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тот подвиг красив, который 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совершается 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Родины и народа».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(Нина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Онилова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фестиваль творчества в Троицком районе проводится не один десяток лет. Участниками фестиваля являются творческие коллективы: Троицкого МДК, Троицкой ДШИ, Троицкого ДЮЦ, Троицкой СОШ№1, СОШ№2, Троицкого детского сада «Родничок» («Чайка», «Рябинушка», «Семицветик»), союза ветеранов локальных войн и военных конфликтов Троицкого района, а так же отдельные исполнители и коллективы сел района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не стал исключением - 23 февраля на базе Троицкого МДК при поддержке комитета Алтайского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Троицкого района по социальной политике прошел районный фестиваль- конкурс творчества «Во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славу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Отечества», посвященный защитникам Отечества, памяти погибших во славу его на полях сражений, 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памяти и славы, в год празднования 75-летия Победы в ВОВ 1941 – 1945 г. г.</a:t>
            </a:r>
          </a:p>
          <a:p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6" name="Picture 2" descr="C:\Users\Администратор\Desktop\презентация\Кунгурцева Н.И фото\Шире круг\Наталья Гвинджилия Ирина Спирикова с. Боровля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372" y="2781722"/>
            <a:ext cx="2145417" cy="231307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дминистратор\Desktop\презентация\Кунгурцева Н.И фото\Во славу Отечества\i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31" y="5007151"/>
            <a:ext cx="2550083" cy="1912562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29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59" y="189434"/>
            <a:ext cx="2875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36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542" y="835765"/>
            <a:ext cx="7039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февраля красочно и задорно прошли «Масленичные гуляния» на центральной площади с. Троицкого.   Начался праздник с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 для детей «Веселая Масленица» и спортивных состязаний. Затем вниманию зрителей была представлена театрализованная программа. Всех жителей и гостей села угощали вкусными блинами. На площади водились весёлые хороводы, звучали песни в исполнении хора «Русская песня», народного вокального ансамбля «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Тройчане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С. Зверевой, Н.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фольклорного ансамбля «Большеречье», работала ярмарка, масленичный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столб.Завершился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 сожжением чучела.</a:t>
            </a:r>
          </a:p>
          <a:p>
            <a:endParaRPr lang="ru-RU" sz="1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нетерпением ждут зрители выступлений народного вокального ансамбля «Тройчане» и хора «Русская песня», руководителем которых является Наталья Ивановна. Ее коллективы известны далеко за пределами района и являются призерами краевых, региональных, всероссийских, международных фестивалей и конкурсов.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немало побед принесло творчество народного вокального ансамбля «Тройчане» и хора «Русская песня». Их участие в 15 краевых, региональных, всероссийских, международных фестивалях и конкурсах, подтверждает, что они в хорошей творческой форме и выглядят достойно на фоне других районов края.</a:t>
            </a:r>
          </a:p>
          <a:p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Администратор\Desktop\презентация\Кунгурцева Н.И фото\Масленица\i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34" y="575775"/>
            <a:ext cx="2448272" cy="1836204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презентация\Кунгурцева Н.И фото\Масленица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11" y="405458"/>
            <a:ext cx="1875620" cy="374172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истратор\Desktop\презентация\Кунгурцева Н.И фото\Масленица\i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831" y="2657985"/>
            <a:ext cx="2335582" cy="1751686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дминистратор\Desktop\презентация\Кунгурцева Н.И фото\Масленица\i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759" y="4446022"/>
            <a:ext cx="2350159" cy="16892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дминистратор\Desktop\презентация\Народный вокальный ансамбль Тройчане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62" y="4399320"/>
            <a:ext cx="3456384" cy="2304256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презентация\Хо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4441261"/>
            <a:ext cx="3199642" cy="2262315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19051" y="6166046"/>
            <a:ext cx="1975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  <a:cs typeface="Times New Roman" panose="02020603050405020304" pitchFamily="18" charset="0"/>
              </a:rPr>
              <a:t>Тройчане»</a:t>
            </a:r>
          </a:p>
          <a:p>
            <a:r>
              <a:rPr lang="ru-RU" sz="12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  <a:cs typeface="Times New Roman" panose="02020603050405020304" pitchFamily="18" charset="0"/>
              </a:rPr>
              <a:t>       народный вокальный ансамбль</a:t>
            </a:r>
            <a:endParaRPr lang="ru-RU" sz="12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nday" panose="00000500000000000000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8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50" y="712654"/>
            <a:ext cx="1188132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- 20.06.2020 г. - Межрайонный песенный онлайн-фестиваль имени Р. Рождественского «Песни главные есть в судьбе любой»,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Косихинский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народный вокальный ансамбль «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Тройчане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Троицкий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межпоселенческий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 культуры, руководитель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Кунгурцева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Ивановна; 26.07.2020 г. - Всероссийский открытый дистанционный вокальный конкурс «Голос России», г. Краснодар, народный вокальный ансамбль «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Тройчане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руководитель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Кунгурцева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Ивановна, МБУК «ТМКЦ» – Диплом Лауреата II степени в номинации «Народное пение»;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- 26.07.2020 г.- II Всероссийский фестиваль-конкурс «Полифония сердец. Шаг к триумфу» Краснодарский край, г. Усть-Лабинск Троицкий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межпоселенческий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 культуры МБУК «ТМКЦ»: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народный вокальный ансамбль «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Тройчане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руководитель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Кунгурцева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Ивановна – Диплом Лауреат I степени в номинации «Народный вокал»,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- 7.08.2020 г.- Всероссийский фестиваль народного творчества и спорта имени Михаила Евдокимова «Земляки», Смоленский район.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Онлайн-фестиваль народных талантов имени М. Евдокимова «Все мы Россияне. Все мы - Земляки» Троицкий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межпоселенческий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 культуры МБУК «ТМКЦ» народный вокальный ансамбль «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Тройчане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руководитель Наталья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Кунгурцева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номинация «Певческий жанр» Диплом Лауреата III степени, август 2020 г. - Международный вокальный конкурс «Лучше пой», г. Москва, народный вокальный ансамбль «Тройчане», руководитель Кунгурцева Наталья Ивановна, Троицкий межпоселенческий Дом культуры МБУК «ТМКЦ», номинация «Народный вокал» – Диплом Лауреата I степени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Август 2020 г.- Международный конкурс «Москва зажигает звёзды». Радио «Голоса планеты», г. Москва, народный вокальный ансамбль «Тройчане», руководитель Кунгурцева Наталья Ивановна, Троицкий межпоселенческий Дом культуры, номинация «Народная песня» - Диплом Лауреата I степени;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- 26-27.09.2020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- I Международный многожанровый конкурс – фестиваль «ADRIATICA NOVA»: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Троицкий межпоселенческий Дом культуры МБУК «ТМКЦ»: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народный вокальный ансамбль «Тройчане», руководитель Кунгурцева Наталья Ивановна, номинация «Народный вокал» - Диплом Лауреата II степени, 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- 1.05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- 30.09. 2020 г. - Региональный этап Всероссийского хорового фестиваля в 2020 году, народные хоры, Министерство культуры РФ,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 «Русская песня», руководитель Кунгурцева Наталья Ивановна, Троицкий межпоселенческий Дом культуры, номинация «Вокал» - Диплом Лауреата III степени;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- 19-20.09.2020г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I Международный многожанровый конкурс - фестиваль «FESTA FIESTA», Волгоградская область, народный вокальный ансамбль «Тройчане», руководитель Кунгурцева Наталья Ивановна, Троицкий межпоселенческий Дом культуры, номинация «Народный вокальный ансамбль» возрастная группа - смешанная - Диплом Лауреата III степени;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- 10.10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17.10.2020 г. - Краевой видеоконкурс «Традиционные национальные обряды и праздники», КАУ АГДНТ: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«Троицкий многофункциональный культурный центр» народный вокальный ансамбль «Тройчане», руководитель Кунгурцева номинация «Традиционная национальная песня»- Благодарность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13.10.2020 г - IV Всероссийский Фестиваль – конкурс самодеятельных хоров и ансамблей (старшее поколение) «О любви, о дорогах войны. И о тех, кто навек влюблены…», г. Ростов – на Дону, хор «Русская песня», руководитель Кунгурцева Наталья Ивановна, МБУК «Троицкий многофункциональный культурный центр», номинация «Хоры» - Диплом Лауреата III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cтепени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- 15.10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 г. -  XXIV Краевой фестиваль ветеранских хоровых коллективов, посвящённый 75- летию Великой Победы, «С песней по жизни» - хор «Русская песня», руководитель Кунгурцева Наталья Ивановна, МБУК «Троицкий многофункциональный культурный центр» - Диплом II степени;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1.09 - 31.10.2020 г.- Краевой фестиваль творчества людей старшего поколения «Пусть сердце будет вечно молодым!», КАУ АГДНТ: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«Троицкий многофункциональный культурный центр» хор «Русская песня», руководитель Кунгурцева Наталья Ивановна, Троицкий межпоселенческий Дом культуры, номинация «Творческое долголетие» - Свидетельство, 15.06 - 15.11.2020 г. - Краевой конкурс сценариев мероприятий «Гордись, земля, людьми такими!» КАУ АГДНТ: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«Троицкий многофункциональный культурный центр» Кунгурцева Наталья Ивановна - заведующий сектором по массовой работе, Троицкий межпоселенческий Дом культуры МБУК «ТМКЦ» –Диплом I степени;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09 – 08. 11Межрегиональный фестиваль гармонистов имени Н.Н. Вавилова «Играй, тальянка русская!», посвященного 75-ой годовщине Победы в Великой Отечественной войне народный вокальный ансамбль «Тройчане», руководитель Кунгурцева Наталья Ивановна, Троицкий межпоселенческий Дом культуры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- 01.12.2020 г. - IX Краевой фестиваль вокально – хорового искусства им. Л.С. Калинкина, посвящённый 75-летию Великой Победы, КАУ АГДНТ: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Троицкий межпоселенческий Дом культуры МБУК «ТМКЦ»: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вокальный ансамбль «Тройчане», руководитель Кунгурцева Наталья Ивановна – Диплом I степени.</a:t>
            </a:r>
          </a:p>
          <a:p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50" y="189434"/>
            <a:ext cx="2078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28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90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презентация\Новая папка\20210128_163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r="26582"/>
          <a:stretch/>
        </p:blipFill>
        <p:spPr bwMode="auto">
          <a:xfrm>
            <a:off x="1414580" y="3717826"/>
            <a:ext cx="3888538" cy="314176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истратор\Desktop\презентация\Новая папка\20210128_1637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r="27848"/>
          <a:stretch/>
        </p:blipFill>
        <p:spPr bwMode="auto">
          <a:xfrm>
            <a:off x="6887294" y="3644851"/>
            <a:ext cx="3888432" cy="321473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дминистратор\Desktop\презентация\Новая папка\20210128_1638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r="24785"/>
          <a:stretch/>
        </p:blipFill>
        <p:spPr bwMode="auto">
          <a:xfrm>
            <a:off x="3574926" y="333450"/>
            <a:ext cx="4968553" cy="33172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08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</TotalTime>
  <Words>4222</Words>
  <Application>Microsoft Office PowerPoint</Application>
  <PresentationFormat>Произвольный</PresentationFormat>
  <Paragraphs>170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 пись</dc:title>
  <dc:creator>Администратор</dc:creator>
  <cp:lastModifiedBy>Nachalnikaaa</cp:lastModifiedBy>
  <cp:revision>55</cp:revision>
  <dcterms:created xsi:type="dcterms:W3CDTF">2021-01-28T16:16:49Z</dcterms:created>
  <dcterms:modified xsi:type="dcterms:W3CDTF">2021-02-19T00:08:23Z</dcterms:modified>
</cp:coreProperties>
</file>